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76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72" d="100"/>
          <a:sy n="72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pt-PT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5B0291-AB99-4F90-A7FE-DBE978D2FAD4}" type="datetimeFigureOut">
              <a:rPr lang="pt-PT" smtClean="0"/>
              <a:pPr/>
              <a:t>23-05-2010</a:t>
            </a:fld>
            <a:endParaRPr lang="pt-PT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E28B2BB-9728-4554-B9A6-365BDE88AB48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4800" b="1" dirty="0" smtClean="0">
                <a:solidFill>
                  <a:schemeClr val="accent2">
                    <a:lumMod val="75000"/>
                  </a:schemeClr>
                </a:solidFill>
              </a:rPr>
              <a:t>BALDIO DE SOUTO E OUTEIRO</a:t>
            </a:r>
            <a:endParaRPr lang="pt-PT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Estudo de Caso</a:t>
            </a:r>
          </a:p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GT 3 – “Os Rurais”</a:t>
            </a:r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m 3" descr="SDC112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1071546"/>
            <a:ext cx="4095747" cy="307181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42910" y="1071546"/>
            <a:ext cx="8043890" cy="5286412"/>
          </a:xfrm>
        </p:spPr>
        <p:txBody>
          <a:bodyPr>
            <a:normAutofit/>
          </a:bodyPr>
          <a:lstStyle/>
          <a:p>
            <a:r>
              <a:rPr lang="pt-PT" b="1" dirty="0" smtClean="0"/>
              <a:t>CAÇA </a:t>
            </a:r>
            <a:endParaRPr lang="pt-PT" sz="1200" b="1" dirty="0" smtClean="0"/>
          </a:p>
        </p:txBody>
      </p:sp>
      <p:pic>
        <p:nvPicPr>
          <p:cNvPr id="4" name="Imagem 3" descr="CORÇ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714356"/>
            <a:ext cx="2786082" cy="3000396"/>
          </a:xfrm>
          <a:prstGeom prst="rect">
            <a:avLst/>
          </a:prstGeom>
        </p:spPr>
      </p:pic>
      <p:pic>
        <p:nvPicPr>
          <p:cNvPr id="5" name="Imagem 4" descr="caç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357166"/>
            <a:ext cx="3238523" cy="2428892"/>
          </a:xfrm>
          <a:prstGeom prst="rect">
            <a:avLst/>
          </a:prstGeom>
        </p:spPr>
      </p:pic>
      <p:pic>
        <p:nvPicPr>
          <p:cNvPr id="6" name="Imagem 5" descr="javali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357430"/>
            <a:ext cx="2112580" cy="3300408"/>
          </a:xfrm>
          <a:prstGeom prst="rect">
            <a:avLst/>
          </a:prstGeom>
        </p:spPr>
      </p:pic>
      <p:pic>
        <p:nvPicPr>
          <p:cNvPr id="7" name="Imagem 6" descr="Pombo-torcaz (1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4071942"/>
            <a:ext cx="2782604" cy="1857388"/>
          </a:xfrm>
          <a:prstGeom prst="rect">
            <a:avLst/>
          </a:prstGeom>
        </p:spPr>
      </p:pic>
      <p:pic>
        <p:nvPicPr>
          <p:cNvPr id="8" name="Imagem 7" descr="PERDIZ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3286124"/>
            <a:ext cx="2786082" cy="2739313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42910" y="1071546"/>
            <a:ext cx="8043890" cy="5054617"/>
          </a:xfrm>
        </p:spPr>
        <p:txBody>
          <a:bodyPr/>
          <a:lstStyle/>
          <a:p>
            <a:r>
              <a:rPr lang="pt-PT" b="1" dirty="0"/>
              <a:t>APICULTURA </a:t>
            </a:r>
            <a:endParaRPr lang="pt-PT" dirty="0"/>
          </a:p>
        </p:txBody>
      </p:sp>
      <p:pic>
        <p:nvPicPr>
          <p:cNvPr id="4" name="Imagem 3" descr="apicult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2428868"/>
            <a:ext cx="3881261" cy="2912498"/>
          </a:xfrm>
          <a:prstGeom prst="rect">
            <a:avLst/>
          </a:prstGeom>
        </p:spPr>
      </p:pic>
      <p:pic>
        <p:nvPicPr>
          <p:cNvPr id="5" name="Imagem 4" descr="colmeia_Cam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214554"/>
            <a:ext cx="3810000" cy="32385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00034" y="1071546"/>
            <a:ext cx="8186766" cy="5054617"/>
          </a:xfrm>
        </p:spPr>
        <p:txBody>
          <a:bodyPr>
            <a:normAutofit/>
          </a:bodyPr>
          <a:lstStyle/>
          <a:p>
            <a:r>
              <a:rPr lang="pt-PT" b="1" dirty="0"/>
              <a:t>ACTIVIDADES DE RECREIO E LAZER </a:t>
            </a:r>
            <a:endParaRPr lang="pt-PT" b="1" dirty="0" smtClean="0"/>
          </a:p>
          <a:p>
            <a:endParaRPr lang="pt-PT" b="1" dirty="0"/>
          </a:p>
        </p:txBody>
      </p:sp>
      <p:pic>
        <p:nvPicPr>
          <p:cNvPr id="4" name="Imagem 3" descr="BT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143116"/>
            <a:ext cx="3808256" cy="2857520"/>
          </a:xfrm>
          <a:prstGeom prst="rect">
            <a:avLst/>
          </a:prstGeom>
        </p:spPr>
      </p:pic>
      <p:pic>
        <p:nvPicPr>
          <p:cNvPr id="5" name="Imagem 4" descr="MEREND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1785926"/>
            <a:ext cx="3148420" cy="2138363"/>
          </a:xfrm>
          <a:prstGeom prst="rect">
            <a:avLst/>
          </a:prstGeom>
        </p:spPr>
      </p:pic>
      <p:pic>
        <p:nvPicPr>
          <p:cNvPr id="6" name="Imagem 5" descr="RALL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4214818"/>
            <a:ext cx="3536181" cy="235745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pt-PT" b="1" dirty="0"/>
              <a:t>ELEMENTOS SINGULARES </a:t>
            </a:r>
            <a:endParaRPr lang="pt-PT" dirty="0"/>
          </a:p>
        </p:txBody>
      </p:sp>
      <p:pic>
        <p:nvPicPr>
          <p:cNvPr id="4" name="Imagem 3" descr="SDC112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000239"/>
            <a:ext cx="4262467" cy="3196851"/>
          </a:xfrm>
          <a:prstGeom prst="rect">
            <a:avLst/>
          </a:prstGeom>
        </p:spPr>
      </p:pic>
      <p:pic>
        <p:nvPicPr>
          <p:cNvPr id="6" name="Imagem 5" descr="SDC112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000240"/>
            <a:ext cx="3929090" cy="325153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Prevenção contra incêndios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dirty="0" smtClean="0"/>
              <a:t>Existência de 3 pontos de água;</a:t>
            </a:r>
          </a:p>
          <a:p>
            <a:endParaRPr lang="pt-PT" dirty="0" smtClean="0"/>
          </a:p>
          <a:p>
            <a:r>
              <a:rPr lang="pt-PT" dirty="0" smtClean="0"/>
              <a:t>Posto de vigia do Cabreiro (situado no perímetro envolvente ao baldio);</a:t>
            </a:r>
          </a:p>
          <a:p>
            <a:endParaRPr lang="pt-PT" dirty="0" smtClean="0"/>
          </a:p>
          <a:p>
            <a:r>
              <a:rPr lang="pt-PT" dirty="0" smtClean="0"/>
              <a:t>Má conservação e distribuição dos acessos;</a:t>
            </a:r>
          </a:p>
          <a:p>
            <a:endParaRPr lang="pt-PT" dirty="0" smtClean="0"/>
          </a:p>
          <a:p>
            <a:r>
              <a:rPr lang="pt-PT" dirty="0" smtClean="0"/>
              <a:t>Inexistência de aceiros ou corta – fogos.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>
                <a:solidFill>
                  <a:schemeClr val="accent2">
                    <a:lumMod val="75000"/>
                  </a:schemeClr>
                </a:solidFill>
              </a:rPr>
              <a:t>RIQUEZA FAUNÍSTICA </a:t>
            </a:r>
            <a:endParaRPr lang="pt-P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Lobo ibérico (</a:t>
            </a:r>
            <a:r>
              <a:rPr lang="pt-PT" i="1" dirty="0" smtClean="0"/>
              <a:t>Canis </a:t>
            </a:r>
            <a:r>
              <a:rPr lang="pt-PT" i="1" dirty="0" err="1" smtClean="0"/>
              <a:t>lupus</a:t>
            </a:r>
            <a:r>
              <a:rPr lang="pt-PT" i="1" dirty="0" smtClean="0"/>
              <a:t> </a:t>
            </a:r>
            <a:r>
              <a:rPr lang="pt-PT" i="1" dirty="0" err="1" smtClean="0"/>
              <a:t>signatus</a:t>
            </a:r>
            <a:r>
              <a:rPr lang="pt-PT" b="1" dirty="0" smtClean="0"/>
              <a:t>)</a:t>
            </a:r>
            <a:r>
              <a:rPr lang="pt-PT" dirty="0" smtClean="0"/>
              <a:t>:</a:t>
            </a:r>
            <a:endParaRPr lang="pt-PT" b="1" dirty="0" smtClean="0"/>
          </a:p>
        </p:txBody>
      </p:sp>
      <p:pic>
        <p:nvPicPr>
          <p:cNvPr id="4" name="Imagem 3" descr="lobo ibéri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643182"/>
            <a:ext cx="4712607" cy="3143272"/>
          </a:xfrm>
          <a:prstGeom prst="rect">
            <a:avLst/>
          </a:prstGeom>
        </p:spPr>
      </p:pic>
      <p:pic>
        <p:nvPicPr>
          <p:cNvPr id="5" name="Imagem 4" descr="LOBO-ibéric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357430"/>
            <a:ext cx="2714644" cy="374017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pt-PT" b="1" dirty="0" smtClean="0"/>
              <a:t>Toupeira – de – água (</a:t>
            </a:r>
            <a:r>
              <a:rPr lang="pt-PT" i="1" dirty="0" err="1" smtClean="0"/>
              <a:t>Galemys</a:t>
            </a:r>
            <a:r>
              <a:rPr lang="pt-PT" i="1" dirty="0" smtClean="0"/>
              <a:t> </a:t>
            </a:r>
            <a:r>
              <a:rPr lang="pt-PT" i="1" dirty="0" err="1" smtClean="0"/>
              <a:t>pyrenaica</a:t>
            </a:r>
            <a:r>
              <a:rPr lang="pt-PT" b="1" dirty="0" smtClean="0"/>
              <a:t>)</a:t>
            </a:r>
            <a:r>
              <a:rPr lang="pt-PT" dirty="0" smtClean="0"/>
              <a:t>:</a:t>
            </a:r>
            <a:endParaRPr lang="pt-PT" b="1" dirty="0" smtClean="0"/>
          </a:p>
          <a:p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85992"/>
            <a:ext cx="33718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toupeira_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428868"/>
            <a:ext cx="3965210" cy="271464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pt-PT" b="1" dirty="0" smtClean="0"/>
              <a:t>Lontra – europeia (</a:t>
            </a:r>
            <a:r>
              <a:rPr lang="pt-PT" i="1" dirty="0" err="1" smtClean="0"/>
              <a:t>Lutra</a:t>
            </a:r>
            <a:r>
              <a:rPr lang="pt-PT" i="1" dirty="0" smtClean="0"/>
              <a:t> </a:t>
            </a:r>
            <a:r>
              <a:rPr lang="pt-PT" i="1" dirty="0" err="1" smtClean="0"/>
              <a:t>lutra</a:t>
            </a:r>
            <a:r>
              <a:rPr lang="pt-PT" b="1" dirty="0" smtClean="0"/>
              <a:t>)</a:t>
            </a:r>
            <a:r>
              <a:rPr lang="pt-PT" dirty="0" smtClean="0"/>
              <a:t>:</a:t>
            </a:r>
            <a:endParaRPr lang="pt-PT" b="1" dirty="0" smtClean="0"/>
          </a:p>
          <a:p>
            <a:endParaRPr lang="pt-PT" dirty="0"/>
          </a:p>
        </p:txBody>
      </p:sp>
      <p:pic>
        <p:nvPicPr>
          <p:cNvPr id="4" name="Imagem 3" descr="Fischotter,_Lutra_Lut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4593926" cy="3064113"/>
          </a:xfrm>
          <a:prstGeom prst="rect">
            <a:avLst/>
          </a:prstGeom>
        </p:spPr>
      </p:pic>
      <p:pic>
        <p:nvPicPr>
          <p:cNvPr id="6" name="Imagem 5" descr="Lutra_lutra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571612"/>
            <a:ext cx="3322429" cy="462142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pt-PT" b="1" dirty="0" smtClean="0"/>
              <a:t>Lagarto – de – água (</a:t>
            </a:r>
            <a:r>
              <a:rPr lang="pt-PT" i="1" dirty="0" err="1" smtClean="0"/>
              <a:t>Lacerta</a:t>
            </a:r>
            <a:r>
              <a:rPr lang="pt-PT" i="1" dirty="0" smtClean="0"/>
              <a:t> </a:t>
            </a:r>
            <a:r>
              <a:rPr lang="pt-PT" i="1" dirty="0" err="1" smtClean="0"/>
              <a:t>schreiberi</a:t>
            </a:r>
            <a:r>
              <a:rPr lang="pt-PT" b="1" dirty="0" smtClean="0"/>
              <a:t>)</a:t>
            </a:r>
            <a:r>
              <a:rPr lang="pt-PT" dirty="0" smtClean="0"/>
              <a:t>:</a:t>
            </a:r>
            <a:endParaRPr lang="pt-PT" b="1" dirty="0" smtClean="0"/>
          </a:p>
          <a:p>
            <a:endParaRPr lang="pt-PT" dirty="0"/>
          </a:p>
        </p:txBody>
      </p:sp>
      <p:pic>
        <p:nvPicPr>
          <p:cNvPr id="4" name="Imagem 3" descr="L_schreiberi_Gredos_Spain_0305_LB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357430"/>
            <a:ext cx="3929090" cy="3071834"/>
          </a:xfrm>
          <a:prstGeom prst="rect">
            <a:avLst/>
          </a:prstGeom>
        </p:spPr>
      </p:pic>
      <p:pic>
        <p:nvPicPr>
          <p:cNvPr id="5" name="Imagem 4" descr="Lagarto de Águ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357430"/>
            <a:ext cx="3810000" cy="309562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686800" cy="5054617"/>
          </a:xfrm>
        </p:spPr>
        <p:txBody>
          <a:bodyPr/>
          <a:lstStyle/>
          <a:p>
            <a:r>
              <a:rPr lang="pt-PT" b="1" dirty="0" smtClean="0"/>
              <a:t>Salamandra – </a:t>
            </a:r>
            <a:r>
              <a:rPr lang="pt-PT" b="1" dirty="0" err="1" smtClean="0"/>
              <a:t>lusitânica</a:t>
            </a:r>
            <a:r>
              <a:rPr lang="pt-PT" b="1" dirty="0" smtClean="0"/>
              <a:t> (</a:t>
            </a:r>
            <a:r>
              <a:rPr lang="pt-PT" i="1" dirty="0" err="1" smtClean="0"/>
              <a:t>Chioglossa</a:t>
            </a:r>
            <a:r>
              <a:rPr lang="pt-PT" i="1" dirty="0" smtClean="0"/>
              <a:t> </a:t>
            </a:r>
            <a:r>
              <a:rPr lang="pt-PT" i="1" dirty="0" err="1" smtClean="0"/>
              <a:t>lusitanica</a:t>
            </a:r>
            <a:r>
              <a:rPr lang="pt-PT" b="1" dirty="0" smtClean="0"/>
              <a:t>)</a:t>
            </a:r>
            <a:r>
              <a:rPr lang="pt-PT" dirty="0" smtClean="0"/>
              <a:t>:</a:t>
            </a:r>
            <a:endParaRPr lang="pt-PT" b="1" dirty="0" smtClean="0"/>
          </a:p>
          <a:p>
            <a:endParaRPr lang="pt-PT" dirty="0"/>
          </a:p>
        </p:txBody>
      </p:sp>
      <p:pic>
        <p:nvPicPr>
          <p:cNvPr id="4" name="Imagem 3" descr="IMG_9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357430"/>
            <a:ext cx="4071966" cy="2786082"/>
          </a:xfrm>
          <a:prstGeom prst="rect">
            <a:avLst/>
          </a:prstGeom>
        </p:spPr>
      </p:pic>
      <p:pic>
        <p:nvPicPr>
          <p:cNvPr id="5" name="Imagem 4" descr="22782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357430"/>
            <a:ext cx="3730214" cy="2800148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LOCALIZAÇÃO DO BALDIO</a:t>
            </a:r>
            <a:endParaRPr lang="pt-P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pt-PT" dirty="0"/>
              <a:t>F</a:t>
            </a:r>
            <a:r>
              <a:rPr lang="pt-PT" dirty="0" smtClean="0"/>
              <a:t>reguesias </a:t>
            </a:r>
            <a:r>
              <a:rPr lang="pt-PT" dirty="0"/>
              <a:t>de Telões e </a:t>
            </a:r>
            <a:r>
              <a:rPr lang="pt-PT" dirty="0" err="1"/>
              <a:t>Gouvães</a:t>
            </a:r>
            <a:r>
              <a:rPr lang="pt-PT" dirty="0"/>
              <a:t> da </a:t>
            </a:r>
            <a:r>
              <a:rPr lang="pt-PT" dirty="0" smtClean="0"/>
              <a:t>Serra;</a:t>
            </a:r>
          </a:p>
          <a:p>
            <a:pPr algn="just">
              <a:lnSpc>
                <a:spcPct val="150000"/>
              </a:lnSpc>
            </a:pP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 smtClean="0"/>
              <a:t>Concelho de Vila Pouca de Aguiar;</a:t>
            </a:r>
          </a:p>
          <a:p>
            <a:pPr algn="just">
              <a:lnSpc>
                <a:spcPct val="150000"/>
              </a:lnSpc>
            </a:pP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 smtClean="0"/>
              <a:t>Distrito de Vila Real.</a:t>
            </a:r>
            <a:endParaRPr lang="pt-PT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pt-PT" i="1" dirty="0" err="1" smtClean="0"/>
              <a:t>Euphydryas</a:t>
            </a:r>
            <a:r>
              <a:rPr lang="pt-PT" i="1" dirty="0" smtClean="0"/>
              <a:t> </a:t>
            </a:r>
            <a:r>
              <a:rPr lang="pt-PT" i="1" dirty="0" err="1" smtClean="0"/>
              <a:t>aurinia</a:t>
            </a:r>
            <a:r>
              <a:rPr lang="pt-PT" dirty="0" smtClean="0"/>
              <a:t>:</a:t>
            </a:r>
            <a:endParaRPr lang="pt-PT" b="1" dirty="0" smtClean="0"/>
          </a:p>
          <a:p>
            <a:endParaRPr lang="pt-PT" dirty="0"/>
          </a:p>
        </p:txBody>
      </p:sp>
      <p:pic>
        <p:nvPicPr>
          <p:cNvPr id="4" name="Imagem 3" descr="Euphydryas_aurin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143116"/>
            <a:ext cx="4094116" cy="3786214"/>
          </a:xfrm>
          <a:prstGeom prst="rect">
            <a:avLst/>
          </a:prstGeom>
        </p:spPr>
      </p:pic>
      <p:pic>
        <p:nvPicPr>
          <p:cNvPr id="7" name="Imagem 6" descr="3485567710_2acea0bcca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571744"/>
            <a:ext cx="3786214" cy="274014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OBRIGADO PELA VOSSA ATENÇÃO</a:t>
            </a:r>
            <a:endParaRPr lang="pt-PT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idx="1"/>
          </p:nvPr>
        </p:nvSpPr>
        <p:spPr>
          <a:xfrm>
            <a:off x="6929454" y="3857628"/>
            <a:ext cx="2062146" cy="2786082"/>
          </a:xfrm>
        </p:spPr>
        <p:txBody>
          <a:bodyPr>
            <a:normAutofit/>
          </a:bodyPr>
          <a:lstStyle/>
          <a:p>
            <a:endParaRPr lang="pt-PT" dirty="0" smtClean="0"/>
          </a:p>
          <a:p>
            <a:r>
              <a:rPr lang="pt-PT" sz="1600" dirty="0" smtClean="0"/>
              <a:t>Trabalho elaborado por:</a:t>
            </a:r>
          </a:p>
          <a:p>
            <a:r>
              <a:rPr lang="pt-PT" sz="1600" dirty="0" smtClean="0"/>
              <a:t>Manuel Brito</a:t>
            </a:r>
          </a:p>
          <a:p>
            <a:r>
              <a:rPr lang="pt-PT" sz="1600" dirty="0" err="1" smtClean="0"/>
              <a:t>Melissa</a:t>
            </a:r>
            <a:r>
              <a:rPr lang="pt-PT" sz="1600" dirty="0" smtClean="0"/>
              <a:t> Pinto</a:t>
            </a:r>
          </a:p>
          <a:p>
            <a:r>
              <a:rPr lang="pt-PT" sz="1600" dirty="0" smtClean="0"/>
              <a:t>Vítor Silva </a:t>
            </a:r>
          </a:p>
          <a:p>
            <a:pPr>
              <a:buNone/>
            </a:pPr>
            <a:endParaRPr lang="pt-PT" sz="1600" dirty="0" smtClean="0"/>
          </a:p>
        </p:txBody>
      </p:sp>
      <p:pic>
        <p:nvPicPr>
          <p:cNvPr id="6" name="Imagem 5" descr="SDC11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428736"/>
            <a:ext cx="6286544" cy="4714908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CARACTERIZAÇÃO</a:t>
            </a:r>
            <a:endParaRPr lang="pt-P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pt-PT" dirty="0" smtClean="0"/>
              <a:t>Situado entre os 700 e os 1210 m de altitude;</a:t>
            </a:r>
          </a:p>
          <a:p>
            <a:pPr algn="just">
              <a:lnSpc>
                <a:spcPct val="150000"/>
              </a:lnSpc>
            </a:pP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 smtClean="0"/>
              <a:t>Orientado maioritariamente a Norte, Este e Noroeste (cerca de 75%);</a:t>
            </a:r>
          </a:p>
          <a:p>
            <a:pPr algn="just">
              <a:lnSpc>
                <a:spcPct val="150000"/>
              </a:lnSpc>
            </a:pPr>
            <a:endParaRPr lang="pt-PT" dirty="0"/>
          </a:p>
          <a:p>
            <a:pPr algn="just">
              <a:lnSpc>
                <a:spcPct val="150000"/>
              </a:lnSpc>
            </a:pPr>
            <a:r>
              <a:rPr lang="pt-PT" dirty="0" smtClean="0"/>
              <a:t>Declive acentuado (em 60% do baldio é superior a 25%).</a:t>
            </a:r>
          </a:p>
          <a:p>
            <a:endParaRPr lang="pt-PT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60000"/>
              </a:lnSpc>
            </a:pPr>
            <a:r>
              <a:rPr lang="pt-PT" dirty="0" smtClean="0"/>
              <a:t>Atravessado pela Ribeira do Souto a Norte e pela Ribeira do </a:t>
            </a:r>
            <a:r>
              <a:rPr lang="pt-PT" dirty="0" err="1" smtClean="0"/>
              <a:t>Suidro</a:t>
            </a:r>
            <a:r>
              <a:rPr lang="pt-PT" dirty="0" smtClean="0"/>
              <a:t> a Sul;</a:t>
            </a:r>
          </a:p>
          <a:p>
            <a:pPr algn="just">
              <a:lnSpc>
                <a:spcPct val="160000"/>
              </a:lnSpc>
              <a:buNone/>
            </a:pPr>
            <a:endParaRPr lang="pt-PT" dirty="0"/>
          </a:p>
          <a:p>
            <a:pPr algn="just">
              <a:lnSpc>
                <a:spcPct val="160000"/>
              </a:lnSpc>
            </a:pPr>
            <a:r>
              <a:rPr lang="pt-PT" dirty="0" smtClean="0"/>
              <a:t>Faz parte do </a:t>
            </a:r>
            <a:r>
              <a:rPr lang="pt-PT" i="1" dirty="0" smtClean="0"/>
              <a:t>Sítio </a:t>
            </a:r>
            <a:r>
              <a:rPr lang="pt-PT" i="1" dirty="0" err="1" smtClean="0"/>
              <a:t>Alvão-Marão</a:t>
            </a:r>
            <a:r>
              <a:rPr lang="pt-PT" dirty="0" smtClean="0"/>
              <a:t>, integrando assim a Rede Natura 2000;</a:t>
            </a:r>
          </a:p>
          <a:p>
            <a:pPr algn="just">
              <a:lnSpc>
                <a:spcPct val="160000"/>
              </a:lnSpc>
            </a:pPr>
            <a:endParaRPr lang="pt-PT" dirty="0"/>
          </a:p>
          <a:p>
            <a:pPr algn="just">
              <a:lnSpc>
                <a:spcPct val="160000"/>
              </a:lnSpc>
            </a:pPr>
            <a:r>
              <a:rPr lang="pt-PT" dirty="0" smtClean="0"/>
              <a:t>Usufruto </a:t>
            </a:r>
            <a:r>
              <a:rPr lang="pt-PT" dirty="0"/>
              <a:t>comum entre os compartes das povoações de Souto e de </a:t>
            </a:r>
            <a:r>
              <a:rPr lang="pt-PT" dirty="0" smtClean="0"/>
              <a:t>Outeiro.</a:t>
            </a:r>
            <a:endParaRPr lang="pt-PT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>
                <a:solidFill>
                  <a:schemeClr val="accent2">
                    <a:lumMod val="75000"/>
                  </a:schemeClr>
                </a:solidFill>
              </a:rPr>
              <a:t>OCUPAÇÃO DO SOLO </a:t>
            </a:r>
            <a:endParaRPr lang="pt-PT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8577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pt-PT" b="1" dirty="0" smtClean="0"/>
              <a:t>Área Total – 417,8 </a:t>
            </a:r>
            <a:r>
              <a:rPr lang="pt-PT" b="1" dirty="0" err="1" smtClean="0"/>
              <a:t>ha</a:t>
            </a:r>
            <a:r>
              <a:rPr lang="pt-PT" b="1" dirty="0" smtClean="0"/>
              <a:t>;</a:t>
            </a:r>
          </a:p>
          <a:p>
            <a:pPr>
              <a:lnSpc>
                <a:spcPct val="160000"/>
              </a:lnSpc>
            </a:pPr>
            <a:r>
              <a:rPr lang="pt-PT" b="1" dirty="0" smtClean="0"/>
              <a:t>Área de Incultos – 240,4 </a:t>
            </a:r>
            <a:r>
              <a:rPr lang="pt-PT" b="1" dirty="0" err="1" smtClean="0"/>
              <a:t>ha</a:t>
            </a:r>
            <a:r>
              <a:rPr lang="pt-PT" b="1" dirty="0" smtClean="0"/>
              <a:t>:</a:t>
            </a:r>
          </a:p>
          <a:p>
            <a:pPr lvl="1">
              <a:lnSpc>
                <a:spcPct val="160000"/>
              </a:lnSpc>
            </a:pPr>
            <a:r>
              <a:rPr lang="pt-PT" dirty="0" smtClean="0"/>
              <a:t>Com aptidão florestal – 190,4 </a:t>
            </a:r>
            <a:r>
              <a:rPr lang="pt-PT" dirty="0" err="1" smtClean="0"/>
              <a:t>ha</a:t>
            </a:r>
            <a:r>
              <a:rPr lang="pt-PT" dirty="0" smtClean="0"/>
              <a:t>;</a:t>
            </a:r>
          </a:p>
          <a:p>
            <a:pPr lvl="1">
              <a:lnSpc>
                <a:spcPct val="160000"/>
              </a:lnSpc>
            </a:pPr>
            <a:r>
              <a:rPr lang="pt-PT" dirty="0" smtClean="0"/>
              <a:t>Sem aptidão florestal – 50,0 </a:t>
            </a:r>
            <a:r>
              <a:rPr lang="pt-PT" dirty="0" err="1" smtClean="0"/>
              <a:t>ha</a:t>
            </a:r>
            <a:r>
              <a:rPr lang="pt-PT" dirty="0" smtClean="0"/>
              <a:t>.</a:t>
            </a:r>
          </a:p>
          <a:p>
            <a:pPr>
              <a:lnSpc>
                <a:spcPct val="160000"/>
              </a:lnSpc>
            </a:pPr>
            <a:r>
              <a:rPr lang="pt-PT" b="1" dirty="0" smtClean="0"/>
              <a:t>Área Agrícola – 4,4 </a:t>
            </a:r>
            <a:r>
              <a:rPr lang="pt-PT" b="1" dirty="0" err="1" smtClean="0"/>
              <a:t>ha</a:t>
            </a:r>
            <a:r>
              <a:rPr lang="pt-PT" b="1" dirty="0" smtClean="0"/>
              <a:t>;</a:t>
            </a:r>
          </a:p>
          <a:p>
            <a:pPr>
              <a:lnSpc>
                <a:spcPct val="160000"/>
              </a:lnSpc>
            </a:pPr>
            <a:r>
              <a:rPr lang="pt-PT" b="1" dirty="0" smtClean="0"/>
              <a:t>Área Florestal Arborizada – 173 </a:t>
            </a:r>
            <a:r>
              <a:rPr lang="pt-PT" b="1" dirty="0" err="1" smtClean="0"/>
              <a:t>ha</a:t>
            </a:r>
            <a:r>
              <a:rPr lang="pt-PT" b="1" dirty="0" smtClean="0"/>
              <a:t>:</a:t>
            </a:r>
          </a:p>
          <a:p>
            <a:pPr lvl="1">
              <a:lnSpc>
                <a:spcPct val="160000"/>
              </a:lnSpc>
            </a:pPr>
            <a:r>
              <a:rPr lang="pt-PT" dirty="0" smtClean="0"/>
              <a:t>Resinosas – 155,4 </a:t>
            </a:r>
            <a:r>
              <a:rPr lang="pt-PT" dirty="0" err="1" smtClean="0"/>
              <a:t>ha</a:t>
            </a:r>
            <a:r>
              <a:rPr lang="pt-PT" dirty="0" smtClean="0"/>
              <a:t>;</a:t>
            </a:r>
          </a:p>
          <a:p>
            <a:pPr lvl="1">
              <a:lnSpc>
                <a:spcPct val="160000"/>
              </a:lnSpc>
            </a:pPr>
            <a:r>
              <a:rPr lang="pt-PT" dirty="0" smtClean="0"/>
              <a:t>Folhosas – 8,4 </a:t>
            </a:r>
            <a:r>
              <a:rPr lang="pt-PT" dirty="0" err="1" smtClean="0"/>
              <a:t>ha</a:t>
            </a:r>
            <a:r>
              <a:rPr lang="pt-PT" dirty="0" smtClean="0"/>
              <a:t>;</a:t>
            </a:r>
          </a:p>
          <a:p>
            <a:pPr lvl="1">
              <a:lnSpc>
                <a:spcPct val="160000"/>
              </a:lnSpc>
            </a:pPr>
            <a:r>
              <a:rPr lang="pt-PT" dirty="0" smtClean="0"/>
              <a:t>Mistos – 9,2 </a:t>
            </a:r>
            <a:r>
              <a:rPr lang="pt-PT" dirty="0" err="1" smtClean="0"/>
              <a:t>ha</a:t>
            </a:r>
            <a:r>
              <a:rPr lang="pt-PT" dirty="0" smtClean="0"/>
              <a:t>.</a:t>
            </a:r>
          </a:p>
          <a:p>
            <a:endParaRPr lang="pt-PT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chemeClr val="accent2">
                    <a:lumMod val="75000"/>
                  </a:schemeClr>
                </a:solidFill>
              </a:rPr>
              <a:t>UTILIZAÇÃO DO BALDIO</a:t>
            </a:r>
            <a:endParaRPr lang="pt-P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/>
              <a:t>APROVEITAMENTO DE </a:t>
            </a:r>
            <a:r>
              <a:rPr lang="pt-PT" b="1" dirty="0" smtClean="0"/>
              <a:t>LENHA </a:t>
            </a:r>
            <a:r>
              <a:rPr lang="pt-PT" b="1" dirty="0"/>
              <a:t>E DE </a:t>
            </a:r>
            <a:r>
              <a:rPr lang="pt-PT" b="1" dirty="0" smtClean="0"/>
              <a:t>MATO</a:t>
            </a:r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>
              <a:buNone/>
            </a:pPr>
            <a:endParaRPr lang="pt-PT" dirty="0"/>
          </a:p>
        </p:txBody>
      </p:sp>
      <p:pic>
        <p:nvPicPr>
          <p:cNvPr id="4" name="Imagem 3" descr="lenh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643182"/>
            <a:ext cx="3571900" cy="2679595"/>
          </a:xfrm>
          <a:prstGeom prst="rect">
            <a:avLst/>
          </a:prstGeom>
        </p:spPr>
      </p:pic>
      <p:pic>
        <p:nvPicPr>
          <p:cNvPr id="6" name="Imagem 5" descr="ma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643182"/>
            <a:ext cx="3999352" cy="265914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14414" y="1089027"/>
            <a:ext cx="7472386" cy="5054617"/>
          </a:xfrm>
        </p:spPr>
        <p:txBody>
          <a:bodyPr>
            <a:normAutofit lnSpcReduction="10000"/>
          </a:bodyPr>
          <a:lstStyle/>
          <a:p>
            <a:r>
              <a:rPr lang="pt-PT" b="1" dirty="0" smtClean="0"/>
              <a:t>COGUMELOS </a:t>
            </a:r>
          </a:p>
          <a:p>
            <a:endParaRPr lang="pt-PT" b="1" dirty="0"/>
          </a:p>
          <a:p>
            <a:endParaRPr lang="pt-PT" b="1" dirty="0" smtClean="0"/>
          </a:p>
          <a:p>
            <a:endParaRPr lang="pt-PT" b="1" dirty="0"/>
          </a:p>
          <a:p>
            <a:endParaRPr lang="pt-PT" b="1" dirty="0" smtClean="0"/>
          </a:p>
          <a:p>
            <a:endParaRPr lang="pt-PT" b="1" dirty="0"/>
          </a:p>
          <a:p>
            <a:endParaRPr lang="pt-PT" b="1" dirty="0" smtClean="0"/>
          </a:p>
          <a:p>
            <a:endParaRPr lang="pt-PT" sz="1200" b="1" dirty="0"/>
          </a:p>
          <a:p>
            <a:endParaRPr lang="pt-PT" sz="1200" b="1" dirty="0" smtClean="0"/>
          </a:p>
          <a:p>
            <a:pPr>
              <a:buNone/>
            </a:pPr>
            <a:endParaRPr lang="pt-PT" sz="1200" i="1" dirty="0" smtClean="0"/>
          </a:p>
          <a:p>
            <a:pPr>
              <a:buNone/>
            </a:pPr>
            <a:endParaRPr lang="pt-PT" sz="1200" i="1" dirty="0" smtClean="0"/>
          </a:p>
          <a:p>
            <a:pPr>
              <a:buNone/>
            </a:pPr>
            <a:r>
              <a:rPr lang="pt-PT" sz="1200" i="1" dirty="0" err="1" smtClean="0"/>
              <a:t>Boletus</a:t>
            </a:r>
            <a:r>
              <a:rPr lang="pt-PT" sz="1200" i="1" dirty="0" smtClean="0"/>
              <a:t> </a:t>
            </a:r>
            <a:r>
              <a:rPr lang="pt-PT" sz="1200" i="1" dirty="0" err="1" smtClean="0"/>
              <a:t>aereus</a:t>
            </a:r>
            <a:r>
              <a:rPr lang="pt-PT" sz="1200" b="1" dirty="0" smtClean="0"/>
              <a:t>			</a:t>
            </a:r>
          </a:p>
          <a:p>
            <a:pPr>
              <a:buNone/>
            </a:pPr>
            <a:r>
              <a:rPr lang="pt-PT" sz="1200" b="1" i="1" dirty="0" smtClean="0"/>
              <a:t>						   </a:t>
            </a:r>
            <a:r>
              <a:rPr lang="pt-PT" sz="1200" i="1" dirty="0" err="1" smtClean="0"/>
              <a:t>Macrolepiota</a:t>
            </a:r>
            <a:r>
              <a:rPr lang="pt-PT" sz="1200" i="1" dirty="0" smtClean="0"/>
              <a:t> </a:t>
            </a:r>
            <a:r>
              <a:rPr lang="pt-PT" sz="1200" i="1" dirty="0" err="1"/>
              <a:t>procera</a:t>
            </a:r>
            <a:r>
              <a:rPr lang="pt-PT" sz="1200" i="1" dirty="0"/>
              <a:t> 	</a:t>
            </a:r>
          </a:p>
          <a:p>
            <a:pPr>
              <a:buNone/>
            </a:pPr>
            <a:endParaRPr lang="pt-PT" sz="1200" dirty="0"/>
          </a:p>
        </p:txBody>
      </p:sp>
      <p:pic>
        <p:nvPicPr>
          <p:cNvPr id="4" name="Imagem 3" descr="boletus_aereus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928802"/>
            <a:ext cx="4619657" cy="3464743"/>
          </a:xfrm>
          <a:prstGeom prst="rect">
            <a:avLst/>
          </a:prstGeom>
        </p:spPr>
      </p:pic>
      <p:pic>
        <p:nvPicPr>
          <p:cNvPr id="5" name="Imagem 4" descr="tortulh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928670"/>
            <a:ext cx="2979560" cy="464347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42910" y="1071546"/>
            <a:ext cx="8043890" cy="5500726"/>
          </a:xfrm>
        </p:spPr>
        <p:txBody>
          <a:bodyPr>
            <a:normAutofit/>
          </a:bodyPr>
          <a:lstStyle/>
          <a:p>
            <a:r>
              <a:rPr lang="pt-PT" b="1" dirty="0" smtClean="0"/>
              <a:t>SILVOPASTORÍCIA</a:t>
            </a:r>
          </a:p>
        </p:txBody>
      </p:sp>
      <p:pic>
        <p:nvPicPr>
          <p:cNvPr id="4" name="Imagem 3" descr="cabr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4357694"/>
            <a:ext cx="2943851" cy="2259405"/>
          </a:xfrm>
          <a:prstGeom prst="rect">
            <a:avLst/>
          </a:prstGeom>
        </p:spPr>
      </p:pic>
      <p:pic>
        <p:nvPicPr>
          <p:cNvPr id="8" name="Imagem 7" descr="SDC112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282" y="1142985"/>
            <a:ext cx="4000527" cy="3000396"/>
          </a:xfrm>
          <a:prstGeom prst="rect">
            <a:avLst/>
          </a:prstGeom>
        </p:spPr>
      </p:pic>
      <p:pic>
        <p:nvPicPr>
          <p:cNvPr id="9" name="Imagem 8" descr="SDC112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428868"/>
            <a:ext cx="4095747" cy="307181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28662" y="1071546"/>
            <a:ext cx="7758138" cy="5054617"/>
          </a:xfrm>
        </p:spPr>
        <p:txBody>
          <a:bodyPr/>
          <a:lstStyle/>
          <a:p>
            <a:r>
              <a:rPr lang="pt-PT" b="1" dirty="0"/>
              <a:t>RESINAGEM </a:t>
            </a:r>
            <a:endParaRPr lang="pt-PT" dirty="0"/>
          </a:p>
        </p:txBody>
      </p:sp>
      <p:pic>
        <p:nvPicPr>
          <p:cNvPr id="5" name="Imagem 4" descr="SDC112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714488"/>
            <a:ext cx="4381499" cy="3286124"/>
          </a:xfrm>
          <a:prstGeom prst="rect">
            <a:avLst/>
          </a:prstGeom>
        </p:spPr>
      </p:pic>
      <p:pic>
        <p:nvPicPr>
          <p:cNvPr id="6" name="Imagem 5" descr="SDC112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536025"/>
            <a:ext cx="4238623" cy="3178967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323</TotalTime>
  <Words>307</Words>
  <Application>Microsoft Office PowerPoint</Application>
  <PresentationFormat>Apresentação no Ecrã (4:3)</PresentationFormat>
  <Paragraphs>88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2" baseType="lpstr">
      <vt:lpstr>Viagem</vt:lpstr>
      <vt:lpstr>BALDIO DE SOUTO E OUTEIRO</vt:lpstr>
      <vt:lpstr>LOCALIZAÇÃO DO BALDIO</vt:lpstr>
      <vt:lpstr>CARACTERIZAÇÃO</vt:lpstr>
      <vt:lpstr>  </vt:lpstr>
      <vt:lpstr>OCUPAÇÃO DO SOLO </vt:lpstr>
      <vt:lpstr>UTILIZAÇÃO DO BALDIO</vt:lpstr>
      <vt:lpstr>  </vt:lpstr>
      <vt:lpstr>  </vt:lpstr>
      <vt:lpstr>  </vt:lpstr>
      <vt:lpstr>  </vt:lpstr>
      <vt:lpstr>  </vt:lpstr>
      <vt:lpstr>  </vt:lpstr>
      <vt:lpstr> </vt:lpstr>
      <vt:lpstr>Prevenção contra incêndios</vt:lpstr>
      <vt:lpstr>RIQUEZA FAUNÍSTICA </vt:lpstr>
      <vt:lpstr> </vt:lpstr>
      <vt:lpstr> </vt:lpstr>
      <vt:lpstr> </vt:lpstr>
      <vt:lpstr> </vt:lpstr>
      <vt:lpstr> </vt:lpstr>
      <vt:lpstr>OBRIGADO PELA VOSSA ATENÇÃO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BALDIO DE SOUTO E OUTEIRO</dc:title>
  <dc:creator>Vítor Silva</dc:creator>
  <cp:lastModifiedBy>Vítor Silva</cp:lastModifiedBy>
  <cp:revision>26</cp:revision>
  <dcterms:created xsi:type="dcterms:W3CDTF">2010-05-21T07:30:15Z</dcterms:created>
  <dcterms:modified xsi:type="dcterms:W3CDTF">2010-05-23T23:54:49Z</dcterms:modified>
</cp:coreProperties>
</file>